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320" r:id="rId3"/>
    <p:sldId id="303" r:id="rId4"/>
    <p:sldId id="323" r:id="rId5"/>
    <p:sldId id="313" r:id="rId6"/>
    <p:sldId id="315" r:id="rId7"/>
    <p:sldId id="314" r:id="rId8"/>
    <p:sldId id="316" r:id="rId9"/>
    <p:sldId id="309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B2B2B2"/>
    <a:srgbClr val="FFFFCC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6" autoAdjust="0"/>
    <p:restoredTop sz="83007" autoAdjust="0"/>
  </p:normalViewPr>
  <p:slideViewPr>
    <p:cSldViewPr>
      <p:cViewPr varScale="1">
        <p:scale>
          <a:sx n="105" d="100"/>
          <a:sy n="105" d="100"/>
        </p:scale>
        <p:origin x="18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66" y="-8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2E93B85-F944-4080-8AAC-7B5EC5D4177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6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6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AA8B451-46ED-4235-A5AF-6A73EF40D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63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BC0CA6-13B7-4608-BFAC-52B4AAA24C86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02B455-E731-4A4C-A00E-9791FE6C6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63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October 30, 2019, the 2019 NAEP TUDA results were released. </a:t>
            </a:r>
          </a:p>
          <a:p>
            <a:r>
              <a:rPr lang="en-US" dirty="0"/>
              <a:t>NAEP is considered the Nations Report Card and is the largest continuing evaluation of education in the United States</a:t>
            </a:r>
          </a:p>
          <a:p>
            <a:r>
              <a:rPr lang="en-US" dirty="0"/>
              <a:t>The NAEP TUDA compares the results of district performance over time and with other districts. </a:t>
            </a:r>
          </a:p>
          <a:p>
            <a:r>
              <a:rPr lang="en-US" dirty="0"/>
              <a:t>In 2019, 27 districts participated.</a:t>
            </a:r>
          </a:p>
          <a:p>
            <a:r>
              <a:rPr lang="en-US" dirty="0"/>
              <a:t>NAEP is the gold standard and allows us to examine the result s of M-DCPS in comparison to the nation, large cities and other urban districts. </a:t>
            </a:r>
          </a:p>
          <a:p>
            <a:r>
              <a:rPr lang="en-US" dirty="0"/>
              <a:t>NAEP TUDA is administered every 2 years in grades 4 and 8, in reading and mathematics.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4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</a:t>
            </a:r>
          </a:p>
          <a:p>
            <a:endParaRPr lang="en-US" dirty="0"/>
          </a:p>
          <a:p>
            <a:r>
              <a:rPr lang="en-US" dirty="0"/>
              <a:t>(Rankings are among the other 27 TUDA districts.)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3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57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8">
              <a:defRPr/>
            </a:pPr>
            <a:r>
              <a:rPr lang="en-US" dirty="0"/>
              <a:t>Miami-Dade 4</a:t>
            </a:r>
            <a:r>
              <a:rPr lang="en-US" baseline="30000" dirty="0"/>
              <a:t>th</a:t>
            </a:r>
            <a:r>
              <a:rPr lang="en-US" dirty="0"/>
              <a:t> graders were ranked #1 in Reading across all the other jurisdictions with a scale score of 225.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Further review of disaggregated data indicate the MDCPS’ 4</a:t>
            </a:r>
            <a:r>
              <a:rPr lang="en-US" baseline="30000" dirty="0"/>
              <a:t>th</a:t>
            </a:r>
            <a:r>
              <a:rPr lang="en-US" dirty="0"/>
              <a:t> grade students’ scale scores exceeded the national public school and large city sample in almost all the subgroups in both Reading AND  Mathematics.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1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Similarly, 4</a:t>
            </a:r>
            <a:r>
              <a:rPr lang="en-US" baseline="30000" dirty="0"/>
              <a:t>th</a:t>
            </a:r>
            <a:r>
              <a:rPr lang="en-US" dirty="0"/>
              <a:t> graders were ranked #1 in Mathematics across all the other jurisdictions with a scale score of 246.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MDCPS’ 8</a:t>
            </a:r>
            <a:r>
              <a:rPr lang="en-US" baseline="30000" dirty="0"/>
              <a:t>th</a:t>
            </a:r>
            <a:r>
              <a:rPr lang="en-US" dirty="0"/>
              <a:t> graders ranked #2  in Reading in the nation with a scale score of 262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65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303">
              <a:defRPr/>
            </a:pPr>
            <a:r>
              <a:rPr lang="en-US" dirty="0"/>
              <a:t>MDCPS’ 8</a:t>
            </a:r>
            <a:r>
              <a:rPr lang="en-US" baseline="30000" dirty="0"/>
              <a:t>th</a:t>
            </a:r>
            <a:r>
              <a:rPr lang="en-US" dirty="0"/>
              <a:t> graders ranked #6  </a:t>
            </a:r>
            <a:r>
              <a:rPr lang="en-US"/>
              <a:t>in Mathematics in </a:t>
            </a:r>
            <a:r>
              <a:rPr lang="en-US" dirty="0"/>
              <a:t>the nation with a scale score </a:t>
            </a:r>
            <a:r>
              <a:rPr lang="en-US"/>
              <a:t>of 276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72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bottom</a:t>
            </a:r>
            <a:r>
              <a:rPr lang="es-ES" dirty="0"/>
              <a:t> line 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8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D430-EA98-4139-8777-4757F4A859E3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F611B-0F67-45D7-8FEB-9818A61B1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12F32-C08B-4C08-8384-C949470EAA28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59FFF-B554-4E77-AF93-2FE9C6207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EB707-DB3D-47A3-8D5F-C0193A52F263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A03B-2446-4965-B8D0-A05848E72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2EF7-608B-4176-866A-CBB57A6F9F9B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64189-195C-4F8B-B29D-6495CAC9E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68405-E096-4CA4-9927-EA745A295790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1FCDA-9266-42DF-B821-00146E908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1A23B-6FED-40D6-BA1E-79445102CF38}" type="datetime1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2995B-DF0F-4CDB-A79C-6611EF95B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25082-713F-4D59-A1A5-532927DC1F72}" type="datetime1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1B8F-8647-411A-9622-4521CF7E3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3B5A2-13B5-4F0B-981A-826DC4E9E786}" type="datetime1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F425-C71F-4164-B8A4-5A822543B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4BFAC-E600-419B-9AA0-E985C053438E}" type="datetime1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DC8BC-9424-45E1-92A1-3A4340E63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CCFF-B76E-4514-98A9-A5776D2E34E0}" type="datetime1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934EB-7E21-4DC9-9820-0A9488205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3E9FB-1E38-4518-8DD1-19F88AA0FBAF}" type="datetime1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9559F-167F-4F7A-B8FD-FD0F325A5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70A479-8304-45FF-ADDF-E74EFD1E4D05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2650F0-4EB2-40F0-BF02-396D2637E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48064" y="274637"/>
            <a:ext cx="3538736" cy="572602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2019 TUDA NAEP Results for Miami-Dade 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8001564" y="6000667"/>
            <a:ext cx="9668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a typeface="Arial" pitchFamily="-72" charset="0"/>
                <a:cs typeface="Arial" pitchFamily="-72" charset="0"/>
              </a:rPr>
              <a:t> </a:t>
            </a:r>
          </a:p>
        </p:txBody>
      </p:sp>
      <p:sp>
        <p:nvSpPr>
          <p:cNvPr id="2" name="AutoShape 2" descr="data:image/jpeg;base64,/9j/4AAQSkZJRgABAQAAAQABAAD/2wCEAAkGBxQSEhUUExQVFBQXGBgYGBgXGRgYGBcXFhgaFxoXFRgaHSghGBolHRUWITEhJSorLi4uFx8zODMsNygtLisBCgoKDg0OGhAQGzIkHyYsLC8sLCwsLywsLSwsLCwsLCwsLywsLCwsLCwsLCwsLCwsLCwsLCwsLCwsLCwsLCwsLP/AABEIALcBEwMBIgACEQEDEQH/xAAcAAABBQEBAQAAAAAAAAAAAAAAAwQFBgcCAQj/xABGEAACAQIEAgYGBgcIAgIDAAABAhEAAwQSITEFQQYTIlFhcQcyUoGRsSNCcqHB0RQzNJKywvAVFyRDU4LS4WKiFvFEc9P/xAAaAQADAQEBAQAAAAAAAAAAAAAAAQIDBAUG/8QAMBEAAgIBAwMCBAUEAwAAAAAAAAECEQMSITEEQVETIjJhcfAFFIGh4SOxwdFCUpH/2gAMAwEAAhEDEQA/AMOooooA0XoR0BTG2esZiDViPojt+2alPQ6v+E99Wri3GUw7hHz6rmkAEDUjXnyprHKT2FqS5M//ALpk9oH3EfjXa+iq1zzf7SD84q6L0lw5/wAwr9pW/Cac2OK2mMLctk92YA/A0SxZF2HqiUK76LcOoJl/gPmDpTOz6LrTbvHcDofga1CczSwOUbbGT4wacZ17/jp86y9xWxl/90tv2zR/dNb9s1qAtLyj3afKvGgfWjzP50bj2Mv/ALprftmuT6KLftmtGv8AErS73E8pE/caZvx+1MCWO3ZBPzAq1Cb4Qriihn0VJ7dcH0XW/aNXo8Xc3OqW124LQzBdhMACZPhUTxXpDdtvkVFLQDs8yRJGVlUmO/nVLBkbr9eQcopWVg+jG17ceenzr0+i+37dTOO41fUAZ7ec/UUSV0kz2jrtXj2sQ1uVa7duNEC3bMrsSTA1iY8yKiMXJJp8ulz/AK4+Y9t/kQh9GNv26Ru+jqyu9wDzq1Wej2IdO1bvzGuZykd/rMBXvCOBWsOX/SjY6wkDK9y2xVYnVZJBM/KtNEUncipx01w7KI/Q/D8ro+Ovw3ri/wBELCCS58o+Y5Vcb/A8MHlMQFXTRbV25rrscoEbc+W9H9mYeILX3nfLbS3znndJjblyqqxKvczOpPsUnC9ErdzNlnsxJJCjXzNMzwC3JAUnfn3azttpWlWls2LTlUvFBDNNy3mOZltwALcfWG5Oxqbw/BOHdT16JIbbNcuISd8gBYANpoI5CO+pc4e7T+n8mijFadX6/wAGKtwAZiIgjz7p0pUdGU5tFbja4Thpg2MKWCM9xgguan1QhbVuZJnkNswpzgcNlIzW1MDQLaVVDjKJDKmkMLms+qVInmnOLil37i9uputuxh2G6F9Y6qufKfWaC228ZR7hU6/ov0kLcJgwoBBMeen/ANVs2FvXHkPbKCARDE98jUCCNKMHgHRSNcxjtMxcTlE7kn1iR5AdwrObbqthJK7MPw3ouvgM11Mse1cthQOZY5jEeVPrHoeuOJ660JiMoZxr46TWv8SUBVzvaEEz1jDKRBAJGkxMx8tCGdrqrdsjrtCpVcoMKCIkBZBbnmjcnlABr3sdbJUZVhvREXnLiAdAf1TiQ05SMxEqYMEaGDToehsDVr7e5QPukmtDJtG4CjsiKFIW3aeC0iZ7JnRFWT9ViBFPMViVZcoN4baorIe/RiBFClRTi3yjLrXootENNxlyntZimnZDaldBow512/ontZM63JESCCSCIkEHurQMQoNsolu/OpUm4BD6kMSLuYnMZkya8u3GWx1YtEhUy9u4dQBGujT8adsWj6f+o+aMdZCOyjYHTypvUj0hP+IuSAO0dtfwqOqjJhRRRQAUUUUAb96Gh/hPfT3pktv9JXriwXqdMs6tnaAYB035U19DH7J76W6Z2TcxcBlXJYV5afbbQQCSfyrfDW9utuTOX0IM4bDna6wPKcn3yQRSPDcAbd+wz3FfPcPZWeyVEzruIil7tu8frYZuWuVTpykqNNORiucGpGKw4Nm2jMx7SMGLZFOaYJG/LltTTb5nfy+6G3X/ABovuHY0sLhotJArqKysBDE4VryMiAByJBJjYideWk1FYboHeY53u28p39YkCeXZE1auE25LHfsxvG58vCpO3aImABIAMszSBpEad9Usso/CUkmnZXr3Ruzct5AxQLlfsgEgdoQPHQ/dXFrovZU52uPnQwO0EAPIMQDJ13B25VZBaImMoB37O+kay2tC2SNmI8ggH8NZpyVV8/35Kbt239oi7PCbJJvLaHWggBjmJBgCRPISdhypw+EVpJshmXQZlBLAdxI7IkmBNe8UtEW2Oe5OgkOw3YDZSBS74NTuub7RZv4pqXcnuPZDLDWWVtiBBaOyBqYVdD3AnzPhSVl7gYZykMWZu1IXuVSR3keYB25yQw6jZVHkAK8K0aWFoisTZDF4ukB9IW2Wj1Z1CyZyLPv7wRn3SLjBfE3SqiM2WTOuQBZy8pyzE861G5oJ1Ma1ki8KvuxJtXJMkko+517qmSoqLTGv6ZcPsjyB/EmkMTxvqmytLQBMAbkZvDvFP8VgGtH6TLbHfcZLfvh2Bqn8au2+suMlxXzOTzAyqAq5dNsqjeoirG3RYj0gF1HthCM4iSfZZbm3jkj31N8H4i1u7aCEAnDIDIkQXaDvvv8AE99ZnZx5BBVJIMzruO7WrlwR7j3lZwqlUW2ApMQGkb+Z51aiidRoYxt4/wCcw8ltx96GuhffnduH3qv8Cim9mlop6UGuQqt4jm587lw/NjXfWTuAfODSQSuytOiW2wY+AFeDzroCvRQIEavFvqDE6+Rru3qaieI2dTzEmRlzfiKG6OrpcMcsmpEo2KSYk602xeLQo0GdOVR1q1AEA+HZQZd/zmnDWAbbMWOgOgAOviw2o1M9B9BgjG3Z8+dI/wBoufaNRtSfSP8Aabn2jUZTPFCiiigAooooA+gvQv8AsnvpXp10fv38Rnt2esQIo3TcFidCZ51l/QjjF22jBDAB8e7wNW+z0txC/WP7zfiTRDqvSlwN4daB+CXUSHwt8HUShMHzVQdNfn7nHRnA5sda7GJAXrD9NMAFTop8/jSlvpxfG8/EH5rTkekB1BLLoN5A/CKr83jd+0S6efCZf2SkTaNUSx6S8xAWwzEmBAbUjUgeMGaX/vGgspwtyV9YTBWSAJBHiPjUerHmzddHmbpRNG4UAqsWgajfw/8AupMCq50e40L1lLgtuA5YZYzGVMEaTpsfdUvZxmqDLCMAAwMwSJAKgQqmIBnmBzpqaZjPHKEnGSprkdkUliJjskAnnE+Jgcz/AF4UtTPH3goLezLRG5AOk8tDH+4VTdEoT4kD1RB11T+NaekVU8X0iZ36jqwuYAhsx36xQOXgeXdTXDWMW+frL1w/SPlKM6qqBoVYC6kAamedQnvsU6RdGFJPVbXgbn1rzN/uvH53aTxHRZHWCde8Az95NO5/9Sbj5J+7fUbso82AphiOK2F3vWh/vX86hf8A4JZO5Y+QQfymu16DYcc7nxUfJKqpC1RKn0pezevOestspCiZUjRRp8xVdbhWH3+j9wX8q1IdD8MNwfe5Hyrtei+EH1V99x/+VT6ch+rEyVuHWy4y9oQdAGJ+CirH0f7JaEdtBEKw28WAH31oGH4PhUnKLYkQe1Ondq1K2+F4cbJb9wBoeOfYPUiVkY5l/wAi5+9bH81NsX0pFvewxPdnT8KugwVnlbX9yfwroYa0NkA8rZ/41Kxz7sfqR7Iz89Njyw/xcfgKSbppePq4ZT72PyFaOHtjw/2sPwr39LQfW/D51Wjyxa/ETObfSbGMYGHUeOW6fkpr0cexYUtdtlIOwtNt36ia0P8AT7ftD95P+VQPSy4Gtkj2fA/eCRUzpK07KjbdNURdzpbZQ+o8jy/OnmFdcUhfKMpJ0bXx7vGs9xw+kbzNXbokfof68ak3x5ZYncSUTAKBACjXkP8Arw+6usSjG11YYRyA0E/nSoNc3Nx5j51Wxcutyy5f7Hzd0lH+Ju/aPzqMqU6T/tV37R+dRdUcgUUUUAFFFFAF26BYUOlyZ9YfKrT/AGcvj91QPo3E27n2x/CKuOSuafxG8eCLPDh3n4U3xnDuw27aEkAakDUgeMVO5a9SwGlTIBV/VEt6jeqOZqKRtjfvX1HPDeEWP0a0UyW7hRXAuOVhH3DCeeoJ3MHWrZ0c4JhbVvIxt3cQUKuSZZlC+qROqiDp3V1wHhSjDWCtpmm0mrOwJm3Gq5xlMeG5qUHDlEE2mGWYOdpESwJ+kMiTzn4V0RitJnkyS1tX3G3QQqcICts2lLuerYkle1rM66mT76XxWG/RwbixChioliST/qT6wGXNvPZgUx6FT+gpkYntXDmcQSAx3iYrOOlnTjE4gtbUi1ZBICgAlwp0Lsde7QQPOoehRi5duB9RFyyzafd+f87mrcI4uXVsxDREHK1swUDkujaoPWIPMR5n3EXWa1dJIK5GKkKVbQahgTIjaI108ay7oN0kxr4lLbMl23cKhw6zlAPrZt5BJgEwZjnWr8RtkWb7EhmNttQMuiqY56nXfyrSM1NbHO4OHJnvEcdkxmH0nO9m3pyzXSZ/9at9p3hyNlZp7bLu7RACtOx7uVZ/xEFsVhDvGIsE+QuH86vd7CNew99FVWzMJDMUGXrHklgQdN99dqVvsOl3FeFYkYgZkclA/VsQ5MNJUgTb1hhBqb/sgf6lw/uf8aguiPBzhrBBgF76sQGDAGQIDL2SNJ0Vd9RMk2+qW63/ALkuiBxHDe2yqwAVFYlkVpzFxAAyxGQ9+/KKQsYHNZF4OhUpnA6tlMRmymLpg8ucGnnGMIbvXWw/V5rdmWK5uyLlwsI8VBXwmaj+E8Oe0mIzXEZerYKqBgAozZWaTGYiPzp0FnRwyqqO9zIHAYQl45ZEwzC4QN4kxNPcNgVzJ2y6OjMCGcbFIIIfYhj91dXsDbu4e0LhKjIgkeQPd4U7tWQj2lGy23A8gbQpaUPUzr+zrfcfezH5mj+zbXsKfPX507oNGmPgNT8jP+zbX+lb/dH5VVOm2IGEsXb6W0JS4iBcoCwyKfqiSSzRvzq7VVulvBruMw9+zZZUc3kMsYECykicj7zHqmhRj4DU/JUugnSK7jcWcPespbXqmuTba5JgqBBzREk8u6pjjOKvLhbN60y9bcdg2brcpAkAIlq7bAOgpn6P+iOMsYw4rFXMMw6trcWAyjXKR2TZTubWTuNNKe8S4JexeAw62OqlXZm61nURLbZFaTMbiKWROvbyTJyrYR6K4u9evXEu3UdBZLg2TiUh5WO02IYGATIjf7/OkTE2mJ3IY+8s1POh/BMTZZ3vHDm0bTqotNdZgSwMEOi6DKR36CmXSD9T7m/iasY6tPvW+5WK+5nmN/WN51bujTxaHkPmaqWN/WN9o1aujv6seS/Nq2iOXBPW31pVvq+Y+dNbe9OT9XzHzq2iD5w6T/tV37RqLqU6TftV37R+dRdABRRRQAUUUUAaJ6Mv1V37f8oq6xVL9GP6u79v+UVdwK5snxG8OBMiu7IgkyR2X1ET6jbTzr3LS2HBzCNDsDJEd5kbaTWdm2JXNFx4SbZw+HzOxmzbj9WJ7A7UNrJmalEuW9QJLZTr7jqYMd52qO4Pf/w9kQGYW0DHO69pRB0UHnPnUo+MGVsy5QFOpDRtzJUACOZNdceDnyL+o/r/AJKBw/i91MMgFzNby3GL5dHh2nUzsABE1mWPIUgf+M/FQf8Aj8a1LMzcEYsoFyWHIZc13K0Rp6pNZ7f4KJJus2aDlVQGkEKBIEk6lQBuSuk1xqMr3Z39ROOppKqbW1b7/In+gjghhIBLIwneRMERroda1C3iM9m9LFuwfWEaZTy5bVlvQO6uGZxeAbMFyiR6wkgAnYkNqND8K0DhGKBw1/QDKrEkTqMrESCTqANvGtemS9987UcubXJJr4Vz+vBVblpVvYfKAJvW5jn2108tTV3wWDlc2Z1kt6py/WPdvz37zVVXhdwmzcjsrctsxkaCVPfroQdNudW7h1tSklQZZtwDpmMVtj0y5OeeqO4smDgg57hI1GZswnvhpFOc9z/Ub4J/xpLqE9lfgK4tYFX6wyVymAFygeorez3sa1cImanJ/f8AAX8OXMl3mIlTlMdxyxO537z30xvAqSIvvG2rMraA6gmI5Rr+FPMPw0loZ3AgnQINRHep766t2ACyklsrQCdCRlVtcsD63dyoUYC1ya2/sR7MVJEYgQSOyXywNiIIEeA2pSxfKy466RK9oZjBGYwGJgdkbbkDwp/1I8f3m/Om2NJUdknUHdmPdHOq0Q8fuydc/P7I6vcUuKxBLnaCEUgyJ8I7q4u8XdSQS+m30Y10J79Nh8a443auWEVkY3JbKQz5I0JmdZ22r3g1q5iLQuZurJJgEm4I5EMtwA1H9P7bKvJ5/ZDyxi7jqGDwD3oAd41E0ldw7MS2cgnfLnWYESQrgEwAJ8BRhe2iNLDMqtGYmMwBjXzpXq//ACb40enH7seuX3Q3OFb/AFG/evf/ANa5/QyNnyjuTrUUeSrdAHuFOer/APJvu/KuTbPtt/6/8aPTj92Gt/dDJkaSC108v/yCD8L22tQ3ShIQ+Kztl9Ys0ZeW+1WdbZ9tv/T/AI1WelZ7LTroR8Cw5VE4JRtFwm3JIomIwiMxJGs8iR8jVh4EsIQNhA+dQd2ZNT3Ah2D7vxqYclz4JS3vTk8vMfOm1venDcvMfOtZGaPnHpP+1XftH51F1KdJv2m79o/OoukAUUUUAFFFFAGjei8fR3ft/wAoq8hapXorH0V37f8AKtXoCuTI/czeHByFpS0pzAAldQJEc9NQRBFexSmHHbX7S/MVl3NE63Q1xvRxRfvBWGrCc7IJgC52Va3AHOM2wpK7wC5KlHIKlichw2uYyQwF5Sfhz0q3YmTdf9ZEsNNpJQbRr+cVxbuaiWEiCJUaGB+R+HjSyZlGTWlV+v8AsuPX9Rs9X7J9q8eBgOGxwpULO4XM+YiWIlhDgzJ7X3DbSqD/AGp1hAVSrMF9YZSSpymZmSFkAHcAHYaa0tsHh7QCV6u5p3qGYxqe4VirYfK9xQxgMWB07BIGaSRrpnHeATvJNd0kuxzKbluyVGN6q5ZKqvbUnQqQjgrl1bkQGA0js7ESKt9npUlvCMGsjOxINtZAZWWSxC5ivZBGUTroNAWGfwCiqXIAbMqswDEDrB2VnmMxjce+akOC4VsV1pSbdqwhLaaGFgKCR2mPVrqDoJ12FQkNyqLvguuGxN3FAPZWLQMBj2VEGDHOQe7uqzcB/Ujn2nnzDEV1YQLYVVAVVRQANAAABAFVTEdIzZQWrJHWZnZidYl2IAHee+lFQxbsc5zzVFF5pD+0BYLZ0cq5nMoDR2FWCJzfV3iNRrUR0e4pcuDLegvuCBEg947xUzdOkHY6VtGayRuJhKDhKmRvAeC4TB3WuYey4JXJmV2ZchKtGV7zayo1yg6U/bFoGYuypmaQHZVJAVVmCe9TXOCcFdhI0Pu0mnnDD9Jc+zb+dyiEripBNe5oRTEodnU+TA1GdIeJ2rKg3HAkGBuTqNgOWm9VXo9iWbivVPdJU3MQere87qwAeAqOxBjQ5QNAD3VU/SocnELiMAiwjIF0BQqACANtQw8wal5nVpDhBSe5p/GcZhOJWlUYk2sji4ARbQsQDAi8pUjWdO4VLdG0s4ayLQxKXO0zZi1sHtnMQcmmk1i3QLibpikybTJA9k6N74JPuNbTexKjKW1DGO/kT+FLE9Wz5Lyx001wHDf1Nr/9afwinBpK1fDCQR8QdO/w8j411NbqSfBg01yd14Vr0V7TEcxVc45h+sJWYmf4mqy1BY/9Yf6+s1Rk+FlQ+JFItcMZtcwqa4bhCikV5hBp8fmaf2qVIqzxEpS7y8xXS0XtqJAfN/SX9pu/aNRlSfSX9pu/aNRlABRRRQAUUUUAaZ6Kf1N37f8AKtXuKovoqUizcMGC+h5Hsir1NcWX4mdEOD2lcOO2v2l+Ypv1i+0PiKmLWGs9YFS8CysOzKzIO3KsnJJ7liHHOJraN54zlGhlDgGOsjUQY0OkjxqodI+mbsiLYN2y2YMTKkZQAQBG+oB1GyipjpRwBesuYi5dVQzz2lfsyYjMmY+ExG+1ZvxhlS8y5gQAAGElTpJIJA0kn4V6CwdL6byReqTf0r5HCvU101SLLgOmeNVRb6+beoIZLZ0Y9rtBQ06nWabcRw5GU28r3SFYn1gC4AnNGVdBGWD2jqYWoC1iAATOwJqWw3H7N9CCRbOXIEOVeySZVW06wEM0z8NZpM2Q1VHBKlc5VQw5HMvaiBoDCr6s6TWj+j+0rLiEKkqyWxzAI+kQr3ggqJ86z7DayCSSQxYyXCmT2EYEAaRERry0NX30dYjK11SZB6uDtJbOxYCNiTHPbfSgJcF1Qt1IzetlE+YiazHpZ0avFRjrDqMucXVZgkZXYBgTpEQCPCe+NI45iBbw924TARCxPcF1Pyr574bxq/iMajvdcSxIXMwUAZrgtwNCJ+MnvpTjswx8qjQuiPGksFXx19bQKFrYY9phprAk66xG9W7C9LsPiGuCxfRzbiR1b6qfrBiVnUEaTy76wvpk6nGXGTTMEZvtFdfwq7eh/gUFsXdZcjo9tEyMxnOo6wtGVYKMAN9Z00qIRax+3ll5JJz93Y0Dox0ht4m/dsWGDOgLmZywGCkBxOoLDl8jU/be4rMQUVtFYEF17MsCplDs/wDXOC6H9G8NgbrOmIzMU6v6R0zEZlI2IiMg0gb1PFgWuEEEZ9xqPVUVpCOmOkwcnL3NUxRbt0HNKMe6bij90uwHwqgelbh1rFqpuXEtX00t5CbnexW4AAVDSNY0Kg6yRVy4tjepsXbvsIza94Gn3xWS4rFljLdonUzrJOpNdWHCsnJnKbiOeiGFtYcZTmcky1zKBlG3YBJ1EnurS7XGbBhQ410Egx7yRFZPYxZnQADwpz+kE6KHZuQTtGY9neuhdFiW6Jn1M5JJmgWsuHvFUjIwzATOUncDuBmY8asSGRPKsr4bxcsyoSWIOwBDAHU9kiQfOrt0cui65tvggqgT1xRRmPjIkz3ifGvOlieDI49nujqc1lxqXdbMsKtXdIdQEuQoIBWYkkSCRoCdN+VL1rHgxaCoDiP6w/19Zqn6r3Ez9Kf6+s1Tk+EcPiRDYXYe/wCdPrG1McJsPf8AOn+GGlIoVArjEHSlKSxZ7JpMEfOfSb9pu/aNRdSHHrwe+7CYJkT3HWo+mAUUUUAFFFFAGv8Aoim7hr1ttIIK+Ub/ABFT63DmKtuCRUP6H8DiWtFktrl2zFgJ90VOcR6FYw37mKa+otopbqELEHKketprpO1cDhJzl4Ou46FvuQmMwIW4Mtw2VynbUZgeQaRsdvCnuF6TWrVoW2ti4QWMyNczE7Qe+N+VUzifEs5PbOUgZdfCo44vKJmfnWc461VFqkXrHcbbEW7lq0hNy4yGynZYAgiVlioMwSJ74B2qv3+EXZ/xVs2RHrC1dUg98sTbPPnSfRe9115Spjqz1hJ37OoA8zHxNaFhulWJAJuW0I9rW2v7xJB9wrfBFRtGOVd0ZviOBKx+hdHQjdpJ1GsKpgazrJ921VHE2ipKsIIJBB5EGDWtca4nhbqEJhrebOnatosA5pcl8gic0HXlWddNsItu/Keo4J56MNCNf9p95rrjK2YVSOuGYJUtrcZFZn1GYAhV5QDzO8+VP8Hxl7bShyg8l7PPwpucWGUL3ACkVtLzrnl7jojsaN0f6Zuwa1em8hBGpAceTRr5H41nXTTDLZxM2l6sEkgLoAQdwNhvy0qY6Or9KIBMBmOkwFUkmPhUN0vu5rinvzRPd2dR5/hTxXqp8Cmkot9yGxuLN12cgBmgmO8AAn3xWu+iTittsIbLo5NpyZWIyXDnEywM5s/wFZAFqzdEeGXWzOEPVxGYGDnBBgQZ2JrdrbYwvyb6uMskaOyjwGnlIBrtL1uIW+nkW/AkfKs0s8JxA9XEXRpt1jN9zSKSvW8Sm91GH/mifNYNFZPIqh4NJ4jgWv2blrMGDqVnSBI0MAawYO9Y1xPhlzB3epvOmeM3ZzEQ20yBrEH3ipn9KxAGiqDPrWzGndlcMPfUfxMveeWJ6yNjAOUbaqY/6rp6Nz10+DPNGOnYTtXQug1Py85qb6PkdfafQdoa6QQNd+8RFVuxgj/psvizdnz/AKNSPDE6u6jDUhhLHQb7RvFenJe1/Q5U+DVLN9AT9Ejk5u0NXKsxbKezsCfa5TXfD+KdXc7efLt2hbnwPZf8Kr1npJbNst9DcVQWJS5yHcINd4HpNh2AZrN63OuiqfvVq8G77HfTXcu36St25mQNAWJKldSZ0nf3UrVXs8bwZ/zCv21f+YEU+s4yy3qYhPIOi/cINaKcUQ4yJmq7xQ/Sny/mapNQ/wBVwfKW+8sahuIhhc7W5A+Z8B31OScXHZlQi9W6I3C+qP651IYc1GYNuyKkcOaYC5NNeIPFtvKnDGmPFnAtNPdUjR868SWLhHcAOfIDvprS2LsFHKncaaUjVCCiiigAooooA330NcZs2sLlZgGJ0EqDr4EzWkPxc/VT4n8BXzz0Q6fJgbGTqXuN4MFHxgn7qnMP6Tb96cli3bUc2Zrh8gBl+NcmR5Vb4R14MKzSUIK5MV9J/o+vWycZh1BsEZ7iAgdSeZUEyyHeBJBJ5Vl1pCzAHSrhxbj16/m6y67KdSpY5NNRCzGlQvVTUrPtwes/wdqrlb+ReOh/AggzBWNuVz3W/VgA7s2i+OUyQT76tXFOKcIzlrl2wzGBGfOB5IpIU+IArGr+FDgAkiO7b4Uxs8OnEJbHZzuoBgmJI18Y3iaeOMZb3ucPW9Pkwvde3szb+kQtvZHVPKiCIcuupiBDEbVnXSrAteFoIFlngEkKO2BqzHQCRudBUWuDNjENqwC84gmRz7+dGKxjMe+uyMb3POob47DGywRgy3ABIYFWkCDoeXjTjhtlrhGhy825D30gnFLqjKG7HsOFdPcjgqPhXP6WC6tkVYMlVlUbzAMD3QPConivg0jOnuafwHhVodsDKgUgZoIug+szFuyyaeqIiJnXSkceu2b952sherVoURusAdjuWQYB5RXF3jT3Ea0Sy2mkMqu/1ucEx7tqg8MzWzB2+4ipwYXF3IvPmU9kqH2BuiCAoB2MA+751dehV4JZcHQG4SOfJQR91VIhbdtCp1fOT7m0kd8GrJwJYw1sz6xc/wDt/wBVu2cpclaRI2NctbB3ptw67KAd1OgadioQtcOgdnbuqrcc6pb7BiFYBQTOXlIObyI591XrCPy99Zt01I/Sro8VnzyJrW2B+4ia2FsPdgxmLKe85/eCZqRtuDvqNPu+6qJhWhjGhqatXDlnmOZ1rvjOzBxonMFwu21yCoII5c9juKsRsjQDQDQVE8Ktn6PmYE/CpyvK7nWJLars4MMCCBrXYpxaNOxDG/fs2EUFWV4AyoANhAIaPV00599MH6QRr9INR9YMY7hI8fur3pWYdB3oD78xB+VVnFt7zXnzyPU2juhjWlWXThHE7V1gmZrehgHKJaRALEHx7qs9rAwNQ3vuMP4YrKcEZg93dWh9FOJo9rIcmZSRyzEetPf9b7qNTlyDiorYkMXktssMAGkauTroRGYnlm+6o3H3WYOAqkDTVonsBjAg7A1K442Eyh7SdswD1YIneCcuhPKd65/RkW2/UygMkqAMuaAsxEjRRseVaxdIzlFPc+buOD6e55nx+FMKkukX7Rc29Y7VG1uc4UUUUAFFFFAE3wjCWymZ0zwYjr0Q+63lLt7qkZAGVBlXu1P3nU0rwfG2hhHtdR9K2U9aVEgBgdDEmYjlvTW64HnXHnnKT09j6P8AB4Rhjlk78Cj3I/reuLbkmAPhvTzgWBS8zNdJyIBoNCzGYE8hAM+7zqew2H3FpAogk5RrlGpLNuQO8muPJkjB6eWdWXrtMiEtcJc6vFseOre5OXvipLooqJj8hRbkocrOAWQhS0g8tJ+NeXsfZtqWJa4RPZtxuJ3c9kDyze6pnieGXC2WVQBecA3m5k5f1YPsrHvOvlPrThvJc7JHm5upea4vgrPSri6X7sW4ASV5Ak5jJge74VX2bxjzry6AGbxM0l1hHj4V7WN+1UePLZihagGKRzDy+XxpxhrLXGCorOx2VQST923jWliR4rU4W5MaTy7/AHVZeE9BLzwbvYHsjf3n8pq5cK6KWrOoQT3nU/E6muefUwjxuaRxyYj6L+ittlN6/aDvmi2rgkII1YqdCTpBjSK1deH2yuVkRh3QMo91V/g9hkBIYrPcF5eYNSiYhx9afMD+WKwWS3bG41shV+AYXfqkX7IA+W9NG4Fh+Vu4Pef+6cNfzasqk+8fjXt8q6hSpAHssR+GtV6ngnSNrfRe0e0rXFPjlP4VR+kfo66+691MSFzR2WtzsAvrB/DurQreVFKoGE7knl4RTe/cVRJgKBJJ2AFP8xKPwsFjT5MU4v6PcRhVe+Xt3LaLJylgwlgJKsNoJ2JqHwzAqRNbibYxI+kQG1uqMJDQZDup8gQp894hxd4RhnENYskeNtPyrbD+I6fiVkz6W+DN+EnS39kfw1Lg1abnRzCn/LC/ZZhHuBikP/jNpfVe4PAkMPl+NR+ZiP0mQAFJNxC1bMPdtqe5mUH7zVb6c4i6l98OjsqLEwMpaVB1MnTX7qqN09oIv+4yf693On618B6Xk0vj2EXFLbK3FCoG7Q198zrqKzfiN57TsrmGUkHu0JBIp5wXilyx6lzMhhsjDbQQQQdOekRpUbxa8LzEt7THuPa3EncVzKD1bnW5R0bcimG4tGk/CrVwnGpZss11Q7M0gEAkCAAAe/c1TcBw1DcTXMMw+sPwFWyzbDHMeWg++fvpzengiK1cj88aYCQAOYU9pQe+DImkrvGLqgtmifAfCRBimuKtBRP9d3zqC4jiGOh25Vgpys0aSRV+K3C11idyaaUriT2jSVekuDgfIUUUUxBRRRQBoPR3GEYC5agEXFMeakMPviq8RS2GvFMNbYe2w+IB/CuBdOWSInbTccjXDJd15Z7n4bkW8JfX/ZNcGXLaJOksT7lAH4tXWKx4dMvq2xq5MAseSk+yO7mZPdENgce/qaEa+YEEkDz/ABqPxHaYjUgEx+dZrA9TkzPNc8jSJO/xC2YRRoSAW2ABMGOe1Xvpof1moOxBGx5ad+xrLbgAHdV16SYubVozqbYHvUkfhWfUYV7NPkyktGz8FMxr9s1x1y81j31Z+F9FL+OydUgW2Jm68hIO+Xm/u7tSK0von6PrFggqvXXedxwIU96rqF+8+Nd6zxhFLl+DjeJyd9jNegvRA8QdyzG3at5ZI1d80wEB0jsmW1jTQ8tg4RwCxhUyWbYQczuzeLMdTUnjcIbbZTtyPI0kpPImuPL1EpOmq+RtDCkrTPDZFe28OJrtWPgfd+VLWvKs1JMpxaHdtIEV3krxVeJykjvFedcBvI8xFdFmJ1koy16LgPOvWIpbCPUss3qj391N8bg0Vl63Mw3CqOyTOmYn1teVIA3M4ey+SJkEStz7Q7gdZEHxjeaTGgjtCD8R+dOOl8g00crYtsJjL9x/I0g2EB9Vh5NpTs2w2qkHw0Fc/o57qtwT7CUmhhcwzj6p92tNmap+3biuMSEAl49+p91S8PeylkMt9IHCBeC3FgXRp4Mu8N3RqZ8/dlt4lSJBEgMPEEaEd4I51vHF8KrseyApEQZM+c1WOJ9FLd2ZGpIO+ugge7XasY5tLpnRoUo/MyhnmCNCNv8Auk7h79/CrjxHoLcXW2Z8D+Y/Kqvj+H3LDZXUoTybY+XfXVGUZcMwcWuRLhuICXAzQQNZ51b8D6jQZBaR5RVNWDuvw1H51oGAwE8Os3EjMufYAZgLjetG5AMTvUZV3LxPsRePaQvmvzNV3iD9s9w2+GtSnGcTlMDz+Ov51E4wAgHnU40hzZWMQe0aTrq4NTXNdy4OJ8hRRRTEFFFFAEtgOL9WoUqGgyJ5HvrjFcXLsSefy5UUVn6MLujaHUZIfCxOxxEqSQNYj7wfwpL9MNFFVoQ/zGS7s5OJmfGp3h/H7aMGuJ1pAEBvUHkvP30UUOCexDySbtstNn0qlf8ALnw2FPrfppuKIFoAdwr2ikscVwiXNvk4u+mq8dOqUjx1pnc9KrHUW8p7htRRQ8UZcocZyXDOB6VbnsUtY9LTrqbc/KiioWDGnwN5JNcj3++u7/pivG9NFw726KK10ozsbXvS8zf5Sj+vCobE+ka+91WFy4LQILW50MfVka5TzBPhtXtFT6UeaLUmSw9L1z2BXv8Ae/c9gUUVPpQ8C9SQf3vXPYpVPTRfH1Z89aKKpYorgNbYofTZe/0xNNW9MN1jLJJ/raiihwT5BSaE39LLn6lJH0pv7Fe0VHoQ8FLJLycH0ov7FV/pV0ufGC2CIyFj8QBRRTjhhF2kDySe1kIuPNWTgfTh8PZ6nLKySPDNv9+vvooqnCL5EsklwRvF+kJv3C+WJAEeVML3E2aOUa0UULHFA5yYydpM1zRRVkBRRRQ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4238625" cy="519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1564" y="6000667"/>
            <a:ext cx="74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A-1</a:t>
            </a:r>
            <a:endParaRPr lang="es-E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2D63C-C2F3-44B1-B80F-8E1DA672F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NAEP TUDA?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15DB9-AC2B-403A-89E9-420D91AF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/>
          <a:lstStyle/>
          <a:p>
            <a:r>
              <a:rPr lang="en-US" sz="2400" dirty="0"/>
              <a:t>NAEP — known as The Nation's Report Card — is the largest continuing, nationally representative evaluation of education in the United States. </a:t>
            </a:r>
          </a:p>
          <a:p>
            <a:r>
              <a:rPr lang="en-US" sz="2400" dirty="0"/>
              <a:t>The NAEP Trial Urban District Assessment (TUDA) results show how school districts are performing over time and compared with other participating districts ( 27 districts participated in 2019). </a:t>
            </a:r>
          </a:p>
          <a:p>
            <a:r>
              <a:rPr lang="es-ES" sz="2400" dirty="0"/>
              <a:t>NAEP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gold</a:t>
            </a:r>
            <a:r>
              <a:rPr lang="es-ES" sz="2400" dirty="0"/>
              <a:t> standard and compares M-DCPS </a:t>
            </a:r>
            <a:r>
              <a:rPr lang="es-ES" sz="2400" dirty="0" err="1"/>
              <a:t>students</a:t>
            </a:r>
            <a:r>
              <a:rPr lang="es-ES" sz="2400" dirty="0"/>
              <a:t>’ performance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Nation</a:t>
            </a:r>
            <a:r>
              <a:rPr lang="es-ES" sz="2400" dirty="0"/>
              <a:t> and </a:t>
            </a:r>
            <a:r>
              <a:rPr lang="es-ES" sz="2400" dirty="0" err="1"/>
              <a:t>other</a:t>
            </a:r>
            <a:r>
              <a:rPr lang="es-ES" sz="2400" dirty="0"/>
              <a:t> </a:t>
            </a:r>
            <a:r>
              <a:rPr lang="es-ES" sz="2400" dirty="0" err="1"/>
              <a:t>large</a:t>
            </a:r>
            <a:r>
              <a:rPr lang="es-ES" sz="2400" dirty="0"/>
              <a:t> </a:t>
            </a:r>
            <a:r>
              <a:rPr lang="es-ES" sz="2400" dirty="0" err="1"/>
              <a:t>urban</a:t>
            </a:r>
            <a:r>
              <a:rPr lang="es-ES" sz="2400" dirty="0"/>
              <a:t> </a:t>
            </a:r>
            <a:r>
              <a:rPr lang="es-ES" sz="2400" dirty="0" err="1"/>
              <a:t>districts</a:t>
            </a:r>
            <a:r>
              <a:rPr lang="es-ES" sz="2400" dirty="0"/>
              <a:t>.</a:t>
            </a:r>
          </a:p>
          <a:p>
            <a:r>
              <a:rPr lang="en-US" sz="2400" dirty="0"/>
              <a:t>NAEP TUDA is administered in grades 4 and 8 in Reading and Mathematics every two years.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3B173-EB95-4A75-9DD1-550F7B01E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Highlights for Miami-Dade County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NAEP TUDA</a:t>
            </a:r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968552"/>
          </a:xfrm>
        </p:spPr>
        <p:txBody>
          <a:bodyPr/>
          <a:lstStyle/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Nationally, M-DCPS fourth graders ranked  #1 in Reading  and Mathematics. </a:t>
            </a: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M-DCPS’ NAEP scores were significantly higher than public schools nationwide in Grade 4 Reading and Mathematics.</a:t>
            </a: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M-DCPS eighth graders’ scale scores ranked #2 in Reading and #6 in Mathematics on the 2019 NAEP assessments, up from rankings of 5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respectively, on the 2017 administration.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While the three Florida districts that participate in the TUDA program scored among the top districts nationwide, M-DCPS met or exceeded the mean scale scores received in both Hillsborough and Duval Counties across all four grade level/content areas.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solidFill>
                <a:schemeClr val="bg1"/>
              </a:solidFill>
            </a:endParaRPr>
          </a:p>
          <a:p>
            <a:pPr lvl="2"/>
            <a:endParaRPr lang="en-US" sz="3200" dirty="0">
              <a:solidFill>
                <a:schemeClr val="bg1"/>
              </a:solidFill>
            </a:endParaRP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6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Highlights for Miami-Dade County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NAEP TUDA – Subgroups 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824536"/>
          </a:xfrm>
        </p:spPr>
        <p:txBody>
          <a:bodyPr/>
          <a:lstStyle/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Hispanic students in M-DCPS continued their outstanding performance on NAEP, again achieving higher Reading and Mathematics scores in all tested grade levels than both the National Public and Large City school samples.</a:t>
            </a:r>
          </a:p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Black students in M-DCPS achieved higher mean scores than National Public and Large City school samples in Grade 4 Reading and Mathematics. They also scored higher than Large City samples in Grade 8 Reading.</a:t>
            </a:r>
          </a:p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M-DCPS Students with Disabilities scored higher than the Large City sample in all grades and content areas tested.</a:t>
            </a:r>
          </a:p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Students who are eligible for the free/reduced price lunch program outscored their counterparts in both the National Public and Large City school samples in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all grades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content areas tested.</a:t>
            </a: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solidFill>
                <a:schemeClr val="bg1"/>
              </a:solidFill>
            </a:endParaRPr>
          </a:p>
          <a:p>
            <a:pPr lvl="2"/>
            <a:endParaRPr lang="en-US" sz="3200" dirty="0">
              <a:solidFill>
                <a:schemeClr val="bg1"/>
              </a:solidFill>
            </a:endParaRP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2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1351C-4E10-437E-9978-91C14214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8997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2019 NAEP Reading,  Grade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9A09C-8EF9-46E3-B142-9BABB195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F5506E0-719F-4C21-9DAD-F1FE2AF12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5656" y="1124744"/>
            <a:ext cx="561662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8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1351C-4E10-437E-9978-91C14214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5152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2019 NAEP Mathematics,  Grade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9A09C-8EF9-46E3-B142-9BABB195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2D3882-9D41-4A0B-B0F2-7B2B304CA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7" y="980728"/>
            <a:ext cx="5760640" cy="58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6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1351C-4E10-437E-9978-91C14214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8997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2019 NAEP Reading,  Grade 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9A09C-8EF9-46E3-B142-9BABB195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70934-1B2A-4134-8168-4A458A78A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942" y="987044"/>
            <a:ext cx="5944115" cy="57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0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1351C-4E10-437E-9978-91C14214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8997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2019 NAEP Mathematics,  Grade 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9A09C-8EF9-46E3-B142-9BABB195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FAE3D7-EAD0-4035-BF6A-E09B8138D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011963"/>
            <a:ext cx="5924386" cy="57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6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274637"/>
            <a:ext cx="5626968" cy="1572059"/>
          </a:xfrm>
        </p:spPr>
        <p:txBody>
          <a:bodyPr/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The Bottom Line </a:t>
            </a:r>
            <a:endParaRPr lang="es-E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2276871"/>
            <a:ext cx="8568952" cy="4444603"/>
          </a:xfrm>
        </p:spPr>
        <p:txBody>
          <a:bodyPr/>
          <a:lstStyle/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NAEP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gold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standard and compares M-DCPS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’ performance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Nation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districts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Nationally, M-DCPS fourth graders ranked #1 in Reading and Mathematics.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M-DCPS eighth graders’ scale scores ranked #2 in Reading and #6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in Mathematics.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400" dirty="0"/>
          </a:p>
          <a:p>
            <a:endParaRPr lang="es-ES" sz="3200" dirty="0"/>
          </a:p>
          <a:p>
            <a:pPr lvl="1"/>
            <a:endParaRPr lang="es-ES" sz="32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2703360-62B3-4427-9E1A-EE697745E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2134"/>
            <a:ext cx="3096344" cy="200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121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11621</TotalTime>
  <Words>675</Words>
  <Application>Microsoft Office PowerPoint</Application>
  <PresentationFormat>On-screen Show (4:3)</PresentationFormat>
  <Paragraphs>83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2019 TUDA NAEP Results for Miami-Dade </vt:lpstr>
      <vt:lpstr>What is NAEP TUDA?</vt:lpstr>
      <vt:lpstr>Highlights for Miami-Dade County NAEP TUDA</vt:lpstr>
      <vt:lpstr>Highlights for Miami-Dade County NAEP TUDA – Subgroups </vt:lpstr>
      <vt:lpstr>2019 NAEP Reading,  Grade 4</vt:lpstr>
      <vt:lpstr>2019 NAEP Mathematics,  Grade 4</vt:lpstr>
      <vt:lpstr>2019 NAEP Reading,  Grade 8</vt:lpstr>
      <vt:lpstr>2019 NAEP Mathematics,  Grade 8</vt:lpstr>
      <vt:lpstr>The Bottom Line </vt:lpstr>
    </vt:vector>
  </TitlesOfParts>
  <Company>Miami-Dade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Feild, Gisela F.</dc:creator>
  <cp:lastModifiedBy>Feild, Gisela F.</cp:lastModifiedBy>
  <cp:revision>454</cp:revision>
  <cp:lastPrinted>2019-11-07T16:06:29Z</cp:lastPrinted>
  <dcterms:created xsi:type="dcterms:W3CDTF">2012-05-14T20:16:09Z</dcterms:created>
  <dcterms:modified xsi:type="dcterms:W3CDTF">2019-11-14T12:37:51Z</dcterms:modified>
</cp:coreProperties>
</file>